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9" r:id="rId1"/>
  </p:sldMasterIdLst>
  <p:notesMasterIdLst>
    <p:notesMasterId r:id="rId20"/>
  </p:notesMasterIdLst>
  <p:sldIdLst>
    <p:sldId id="256" r:id="rId2"/>
    <p:sldId id="394" r:id="rId3"/>
    <p:sldId id="403" r:id="rId4"/>
    <p:sldId id="404" r:id="rId5"/>
    <p:sldId id="405" r:id="rId6"/>
    <p:sldId id="406" r:id="rId7"/>
    <p:sldId id="407" r:id="rId8"/>
    <p:sldId id="408" r:id="rId9"/>
    <p:sldId id="409" r:id="rId10"/>
    <p:sldId id="410" r:id="rId11"/>
    <p:sldId id="411" r:id="rId12"/>
    <p:sldId id="412" r:id="rId13"/>
    <p:sldId id="413" r:id="rId14"/>
    <p:sldId id="414" r:id="rId15"/>
    <p:sldId id="415" r:id="rId16"/>
    <p:sldId id="416" r:id="rId17"/>
    <p:sldId id="417" r:id="rId18"/>
    <p:sldId id="388"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35" autoAdjust="0"/>
    <p:restoredTop sz="93792" autoAdjust="0"/>
  </p:normalViewPr>
  <p:slideViewPr>
    <p:cSldViewPr snapToGrid="0">
      <p:cViewPr varScale="1">
        <p:scale>
          <a:sx n="62" d="100"/>
          <a:sy n="62" d="100"/>
        </p:scale>
        <p:origin x="82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662195-3030-4172-A351-0C1B864E1B56}" type="datetimeFigureOut">
              <a:rPr lang="en-US" smtClean="0"/>
              <a:t>4/16/2024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80A769-5437-4C4F-8071-8A68C2D4DD8A}" type="slidenum">
              <a:rPr lang="en-US" smtClean="0"/>
              <a:t>‹#›</a:t>
            </a:fld>
            <a:endParaRPr lang="en-US"/>
          </a:p>
        </p:txBody>
      </p:sp>
    </p:spTree>
    <p:extLst>
      <p:ext uri="{BB962C8B-B14F-4D97-AF65-F5344CB8AC3E}">
        <p14:creationId xmlns:p14="http://schemas.microsoft.com/office/powerpoint/2010/main" val="27846207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BC74FE2-24B1-4739-9AFC-4FA0E0B3105C}" type="datetimeFigureOut">
              <a:rPr lang="en-IN" smtClean="0"/>
              <a:t>16-04-2024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B17892F-E73B-43EC-81FF-3DB115038E62}" type="slidenum">
              <a:rPr lang="en-IN" smtClean="0"/>
              <a:t>‹#›</a:t>
            </a:fld>
            <a:endParaRPr lang="en-IN"/>
          </a:p>
        </p:txBody>
      </p:sp>
    </p:spTree>
    <p:extLst>
      <p:ext uri="{BB962C8B-B14F-4D97-AF65-F5344CB8AC3E}">
        <p14:creationId xmlns:p14="http://schemas.microsoft.com/office/powerpoint/2010/main" val="4049664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BC74FE2-24B1-4739-9AFC-4FA0E0B3105C}" type="datetimeFigureOut">
              <a:rPr lang="en-IN" smtClean="0"/>
              <a:t>16-04-2024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B17892F-E73B-43EC-81FF-3DB115038E62}" type="slidenum">
              <a:rPr lang="en-IN" smtClean="0"/>
              <a:t>‹#›</a:t>
            </a:fld>
            <a:endParaRPr lang="en-IN"/>
          </a:p>
        </p:txBody>
      </p:sp>
    </p:spTree>
    <p:extLst>
      <p:ext uri="{BB962C8B-B14F-4D97-AF65-F5344CB8AC3E}">
        <p14:creationId xmlns:p14="http://schemas.microsoft.com/office/powerpoint/2010/main" val="36943400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BC74FE2-24B1-4739-9AFC-4FA0E0B3105C}" type="datetimeFigureOut">
              <a:rPr lang="en-IN" smtClean="0"/>
              <a:t>16-04-2024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B17892F-E73B-43EC-81FF-3DB115038E62}" type="slidenum">
              <a:rPr lang="en-IN" smtClean="0"/>
              <a:t>‹#›</a:t>
            </a:fld>
            <a:endParaRPr lang="en-IN"/>
          </a:p>
        </p:txBody>
      </p:sp>
    </p:spTree>
    <p:extLst>
      <p:ext uri="{BB962C8B-B14F-4D97-AF65-F5344CB8AC3E}">
        <p14:creationId xmlns:p14="http://schemas.microsoft.com/office/powerpoint/2010/main" val="38068834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BC74FE2-24B1-4739-9AFC-4FA0E0B3105C}" type="datetimeFigureOut">
              <a:rPr lang="en-IN" smtClean="0"/>
              <a:t>16-04-2024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B17892F-E73B-43EC-81FF-3DB115038E62}" type="slidenum">
              <a:rPr lang="en-IN" smtClean="0"/>
              <a:t>‹#›</a:t>
            </a:fld>
            <a:endParaRPr lang="en-IN"/>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8839427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BC74FE2-24B1-4739-9AFC-4FA0E0B3105C}" type="datetimeFigureOut">
              <a:rPr lang="en-IN" smtClean="0"/>
              <a:t>16-04-2024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B17892F-E73B-43EC-81FF-3DB115038E62}" type="slidenum">
              <a:rPr lang="en-IN" smtClean="0"/>
              <a:t>‹#›</a:t>
            </a:fld>
            <a:endParaRPr lang="en-IN"/>
          </a:p>
        </p:txBody>
      </p:sp>
    </p:spTree>
    <p:extLst>
      <p:ext uri="{BB962C8B-B14F-4D97-AF65-F5344CB8AC3E}">
        <p14:creationId xmlns:p14="http://schemas.microsoft.com/office/powerpoint/2010/main" val="16861764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BC74FE2-24B1-4739-9AFC-4FA0E0B3105C}" type="datetimeFigureOut">
              <a:rPr lang="en-IN" smtClean="0"/>
              <a:t>16-04-2024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B17892F-E73B-43EC-81FF-3DB115038E62}" type="slidenum">
              <a:rPr lang="en-IN" smtClean="0"/>
              <a:t>‹#›</a:t>
            </a:fld>
            <a:endParaRPr lang="en-IN"/>
          </a:p>
        </p:txBody>
      </p:sp>
    </p:spTree>
    <p:extLst>
      <p:ext uri="{BB962C8B-B14F-4D97-AF65-F5344CB8AC3E}">
        <p14:creationId xmlns:p14="http://schemas.microsoft.com/office/powerpoint/2010/main" val="42421510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BC74FE2-24B1-4739-9AFC-4FA0E0B3105C}" type="datetimeFigureOut">
              <a:rPr lang="en-IN" smtClean="0"/>
              <a:t>16-04-2024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B17892F-E73B-43EC-81FF-3DB115038E62}" type="slidenum">
              <a:rPr lang="en-IN" smtClean="0"/>
              <a:t>‹#›</a:t>
            </a:fld>
            <a:endParaRPr lang="en-IN"/>
          </a:p>
        </p:txBody>
      </p:sp>
    </p:spTree>
    <p:extLst>
      <p:ext uri="{BB962C8B-B14F-4D97-AF65-F5344CB8AC3E}">
        <p14:creationId xmlns:p14="http://schemas.microsoft.com/office/powerpoint/2010/main" val="40192604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C74FE2-24B1-4739-9AFC-4FA0E0B3105C}" type="datetimeFigureOut">
              <a:rPr lang="en-IN" smtClean="0"/>
              <a:t>16-04-2024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B17892F-E73B-43EC-81FF-3DB115038E62}" type="slidenum">
              <a:rPr lang="en-IN" smtClean="0"/>
              <a:t>‹#›</a:t>
            </a:fld>
            <a:endParaRPr lang="en-IN"/>
          </a:p>
        </p:txBody>
      </p:sp>
    </p:spTree>
    <p:extLst>
      <p:ext uri="{BB962C8B-B14F-4D97-AF65-F5344CB8AC3E}">
        <p14:creationId xmlns:p14="http://schemas.microsoft.com/office/powerpoint/2010/main" val="24882748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C74FE2-24B1-4739-9AFC-4FA0E0B3105C}" type="datetimeFigureOut">
              <a:rPr lang="en-IN" smtClean="0"/>
              <a:t>16-04-2024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B17892F-E73B-43EC-81FF-3DB115038E62}" type="slidenum">
              <a:rPr lang="en-IN" smtClean="0"/>
              <a:t>‹#›</a:t>
            </a:fld>
            <a:endParaRPr lang="en-IN"/>
          </a:p>
        </p:txBody>
      </p:sp>
    </p:spTree>
    <p:extLst>
      <p:ext uri="{BB962C8B-B14F-4D97-AF65-F5344CB8AC3E}">
        <p14:creationId xmlns:p14="http://schemas.microsoft.com/office/powerpoint/2010/main" val="27588272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C74FE2-24B1-4739-9AFC-4FA0E0B3105C}" type="datetimeFigureOut">
              <a:rPr lang="en-IN" smtClean="0"/>
              <a:t>16-04-2024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B17892F-E73B-43EC-81FF-3DB115038E62}" type="slidenum">
              <a:rPr lang="en-IN" smtClean="0"/>
              <a:t>‹#›</a:t>
            </a:fld>
            <a:endParaRPr lang="en-IN"/>
          </a:p>
        </p:txBody>
      </p:sp>
    </p:spTree>
    <p:extLst>
      <p:ext uri="{BB962C8B-B14F-4D97-AF65-F5344CB8AC3E}">
        <p14:creationId xmlns:p14="http://schemas.microsoft.com/office/powerpoint/2010/main" val="11369791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BC74FE2-24B1-4739-9AFC-4FA0E0B3105C}" type="datetimeFigureOut">
              <a:rPr lang="en-IN" smtClean="0"/>
              <a:t>16-04-2024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B17892F-E73B-43EC-81FF-3DB115038E62}" type="slidenum">
              <a:rPr lang="en-IN" smtClean="0"/>
              <a:t>‹#›</a:t>
            </a:fld>
            <a:endParaRPr lang="en-IN"/>
          </a:p>
        </p:txBody>
      </p:sp>
    </p:spTree>
    <p:extLst>
      <p:ext uri="{BB962C8B-B14F-4D97-AF65-F5344CB8AC3E}">
        <p14:creationId xmlns:p14="http://schemas.microsoft.com/office/powerpoint/2010/main" val="26579275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BC74FE2-24B1-4739-9AFC-4FA0E0B3105C}" type="datetimeFigureOut">
              <a:rPr lang="en-IN" smtClean="0"/>
              <a:t>16-04-2024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B17892F-E73B-43EC-81FF-3DB115038E62}" type="slidenum">
              <a:rPr lang="en-IN" smtClean="0"/>
              <a:t>‹#›</a:t>
            </a:fld>
            <a:endParaRPr lang="en-IN"/>
          </a:p>
        </p:txBody>
      </p:sp>
    </p:spTree>
    <p:extLst>
      <p:ext uri="{BB962C8B-B14F-4D97-AF65-F5344CB8AC3E}">
        <p14:creationId xmlns:p14="http://schemas.microsoft.com/office/powerpoint/2010/main" val="1787051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BC74FE2-24B1-4739-9AFC-4FA0E0B3105C}" type="datetimeFigureOut">
              <a:rPr lang="en-IN" smtClean="0"/>
              <a:t>16-04-2024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B17892F-E73B-43EC-81FF-3DB115038E62}" type="slidenum">
              <a:rPr lang="en-IN" smtClean="0"/>
              <a:t>‹#›</a:t>
            </a:fld>
            <a:endParaRPr lang="en-IN"/>
          </a:p>
        </p:txBody>
      </p:sp>
    </p:spTree>
    <p:extLst>
      <p:ext uri="{BB962C8B-B14F-4D97-AF65-F5344CB8AC3E}">
        <p14:creationId xmlns:p14="http://schemas.microsoft.com/office/powerpoint/2010/main" val="25465736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BC74FE2-24B1-4739-9AFC-4FA0E0B3105C}" type="datetimeFigureOut">
              <a:rPr lang="en-IN" smtClean="0"/>
              <a:t>16-04-2024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B17892F-E73B-43EC-81FF-3DB115038E62}" type="slidenum">
              <a:rPr lang="en-IN" smtClean="0"/>
              <a:t>‹#›</a:t>
            </a:fld>
            <a:endParaRPr lang="en-IN"/>
          </a:p>
        </p:txBody>
      </p:sp>
    </p:spTree>
    <p:extLst>
      <p:ext uri="{BB962C8B-B14F-4D97-AF65-F5344CB8AC3E}">
        <p14:creationId xmlns:p14="http://schemas.microsoft.com/office/powerpoint/2010/main" val="16629309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BC74FE2-24B1-4739-9AFC-4FA0E0B3105C}" type="datetimeFigureOut">
              <a:rPr lang="en-IN" smtClean="0"/>
              <a:t>16-04-2024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B17892F-E73B-43EC-81FF-3DB115038E62}" type="slidenum">
              <a:rPr lang="en-IN" smtClean="0"/>
              <a:t>‹#›</a:t>
            </a:fld>
            <a:endParaRPr lang="en-IN"/>
          </a:p>
        </p:txBody>
      </p:sp>
    </p:spTree>
    <p:extLst>
      <p:ext uri="{BB962C8B-B14F-4D97-AF65-F5344CB8AC3E}">
        <p14:creationId xmlns:p14="http://schemas.microsoft.com/office/powerpoint/2010/main" val="30675272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BC74FE2-24B1-4739-9AFC-4FA0E0B3105C}" type="datetimeFigureOut">
              <a:rPr lang="en-IN" smtClean="0"/>
              <a:t>16-04-2024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B17892F-E73B-43EC-81FF-3DB115038E62}" type="slidenum">
              <a:rPr lang="en-IN" smtClean="0"/>
              <a:t>‹#›</a:t>
            </a:fld>
            <a:endParaRPr lang="en-IN"/>
          </a:p>
        </p:txBody>
      </p:sp>
    </p:spTree>
    <p:extLst>
      <p:ext uri="{BB962C8B-B14F-4D97-AF65-F5344CB8AC3E}">
        <p14:creationId xmlns:p14="http://schemas.microsoft.com/office/powerpoint/2010/main" val="13438566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BC74FE2-24B1-4739-9AFC-4FA0E0B3105C}" type="datetimeFigureOut">
              <a:rPr lang="en-IN" smtClean="0"/>
              <a:t>16-04-2024</a:t>
            </a:fld>
            <a:endParaRPr lang="en-IN"/>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B17892F-E73B-43EC-81FF-3DB115038E62}" type="slidenum">
              <a:rPr lang="en-IN" smtClean="0"/>
              <a:t>‹#›</a:t>
            </a:fld>
            <a:endParaRPr lang="en-IN"/>
          </a:p>
        </p:txBody>
      </p:sp>
    </p:spTree>
    <p:extLst>
      <p:ext uri="{BB962C8B-B14F-4D97-AF65-F5344CB8AC3E}">
        <p14:creationId xmlns:p14="http://schemas.microsoft.com/office/powerpoint/2010/main" val="31657732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8BC74FE2-24B1-4739-9AFC-4FA0E0B3105C}" type="datetimeFigureOut">
              <a:rPr lang="en-IN" smtClean="0"/>
              <a:t>16-04-2024</a:t>
            </a:fld>
            <a:endParaRPr lang="en-IN"/>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DB17892F-E73B-43EC-81FF-3DB115038E62}" type="slidenum">
              <a:rPr lang="en-IN" smtClean="0"/>
              <a:t>‹#›</a:t>
            </a:fld>
            <a:endParaRPr lang="en-IN"/>
          </a:p>
        </p:txBody>
      </p:sp>
    </p:spTree>
    <p:extLst>
      <p:ext uri="{BB962C8B-B14F-4D97-AF65-F5344CB8AC3E}">
        <p14:creationId xmlns:p14="http://schemas.microsoft.com/office/powerpoint/2010/main" val="2187937100"/>
      </p:ext>
    </p:extLst>
  </p:cSld>
  <p:clrMap bg1="dk1" tx1="lt1" bg2="dk2" tx2="lt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 id="2147483761" r:id="rId12"/>
    <p:sldLayoutId id="2147483762" r:id="rId13"/>
    <p:sldLayoutId id="2147483763" r:id="rId14"/>
    <p:sldLayoutId id="2147483764" r:id="rId15"/>
    <p:sldLayoutId id="2147483765" r:id="rId16"/>
    <p:sldLayoutId id="2147483766"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B1FAE1-3524-1156-20FB-535845B7734C}"/>
              </a:ext>
            </a:extLst>
          </p:cNvPr>
          <p:cNvSpPr>
            <a:spLocks noGrp="1"/>
          </p:cNvSpPr>
          <p:nvPr>
            <p:ph type="ctrTitle"/>
          </p:nvPr>
        </p:nvSpPr>
        <p:spPr>
          <a:xfrm>
            <a:off x="719191" y="357028"/>
            <a:ext cx="10993348" cy="3700025"/>
          </a:xfrm>
        </p:spPr>
        <p:txBody>
          <a:bodyPr>
            <a:normAutofit fontScale="90000"/>
          </a:bodyPr>
          <a:lstStyle/>
          <a:p>
            <a:r>
              <a:rPr lang="en-IN" dirty="0"/>
              <a:t>Cryptography and information security</a:t>
            </a:r>
            <a:br>
              <a:rPr lang="en-IN" dirty="0"/>
            </a:br>
            <a:br>
              <a:rPr lang="en-IN" dirty="0"/>
            </a:br>
            <a:r>
              <a:rPr lang="en-IN" dirty="0"/>
              <a:t>It 3203</a:t>
            </a:r>
            <a:br>
              <a:rPr lang="en-IN" dirty="0"/>
            </a:br>
            <a:br>
              <a:rPr lang="en-IN" dirty="0"/>
            </a:br>
            <a:r>
              <a:rPr lang="en-IN" sz="4000" dirty="0"/>
              <a:t>Lecture 26</a:t>
            </a:r>
            <a:endParaRPr lang="en-IN" dirty="0"/>
          </a:p>
        </p:txBody>
      </p:sp>
      <p:sp>
        <p:nvSpPr>
          <p:cNvPr id="3" name="Subtitle 2">
            <a:extLst>
              <a:ext uri="{FF2B5EF4-FFF2-40B4-BE49-F238E27FC236}">
                <a16:creationId xmlns:a16="http://schemas.microsoft.com/office/drawing/2014/main" id="{7E4E6AC5-2468-CE17-34BB-D7ACC78D2486}"/>
              </a:ext>
            </a:extLst>
          </p:cNvPr>
          <p:cNvSpPr>
            <a:spLocks noGrp="1"/>
          </p:cNvSpPr>
          <p:nvPr>
            <p:ph type="subTitle" idx="1"/>
          </p:nvPr>
        </p:nvSpPr>
        <p:spPr>
          <a:xfrm>
            <a:off x="613025" y="4335693"/>
            <a:ext cx="10832386" cy="2165279"/>
          </a:xfrm>
        </p:spPr>
        <p:txBody>
          <a:bodyPr>
            <a:normAutofit fontScale="92500" lnSpcReduction="20000"/>
          </a:bodyPr>
          <a:lstStyle/>
          <a:p>
            <a:r>
              <a:rPr lang="en-IN" sz="3500" b="1" dirty="0"/>
              <a:t>By</a:t>
            </a:r>
          </a:p>
          <a:p>
            <a:r>
              <a:rPr lang="en-IN" sz="3500" b="1" dirty="0"/>
              <a:t>Varsha Himthani</a:t>
            </a:r>
          </a:p>
          <a:p>
            <a:r>
              <a:rPr lang="en-IN" dirty="0"/>
              <a:t>Assistant Professor (Selection Grade)</a:t>
            </a:r>
          </a:p>
          <a:p>
            <a:r>
              <a:rPr lang="en-IN" dirty="0"/>
              <a:t>Manipal University Jaipur</a:t>
            </a:r>
          </a:p>
        </p:txBody>
      </p:sp>
    </p:spTree>
    <p:extLst>
      <p:ext uri="{BB962C8B-B14F-4D97-AF65-F5344CB8AC3E}">
        <p14:creationId xmlns:p14="http://schemas.microsoft.com/office/powerpoint/2010/main" val="25184220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130BAE8-2AB3-82FB-39AF-2856A76468A1}"/>
              </a:ext>
            </a:extLst>
          </p:cNvPr>
          <p:cNvSpPr txBox="1"/>
          <p:nvPr/>
        </p:nvSpPr>
        <p:spPr>
          <a:xfrm>
            <a:off x="590070" y="97319"/>
            <a:ext cx="10993348" cy="646331"/>
          </a:xfrm>
          <a:prstGeom prst="rect">
            <a:avLst/>
          </a:prstGeom>
          <a:noFill/>
        </p:spPr>
        <p:txBody>
          <a:bodyPr wrap="square" rtlCol="0">
            <a:spAutoFit/>
          </a:bodyPr>
          <a:lstStyle/>
          <a:p>
            <a:r>
              <a:rPr lang="en-US" sz="3600" b="1" dirty="0">
                <a:solidFill>
                  <a:srgbClr val="FFC000"/>
                </a:solidFill>
                <a:latin typeface="Arial" panose="020B0604020202020204" pitchFamily="34" charset="0"/>
                <a:cs typeface="Arial" panose="020B0604020202020204" pitchFamily="34" charset="0"/>
              </a:rPr>
              <a:t>SSL </a:t>
            </a:r>
          </a:p>
        </p:txBody>
      </p:sp>
      <p:sp>
        <p:nvSpPr>
          <p:cNvPr id="2" name="TextBox 1">
            <a:extLst>
              <a:ext uri="{FF2B5EF4-FFF2-40B4-BE49-F238E27FC236}">
                <a16:creationId xmlns:a16="http://schemas.microsoft.com/office/drawing/2014/main" id="{3B45F1F1-7192-7EBF-C5FF-BE20C825A7FF}"/>
              </a:ext>
            </a:extLst>
          </p:cNvPr>
          <p:cNvSpPr txBox="1"/>
          <p:nvPr/>
        </p:nvSpPr>
        <p:spPr>
          <a:xfrm>
            <a:off x="599325" y="1009427"/>
            <a:ext cx="11349519" cy="2239844"/>
          </a:xfrm>
          <a:prstGeom prst="rect">
            <a:avLst/>
          </a:prstGeom>
          <a:noFill/>
        </p:spPr>
        <p:txBody>
          <a:bodyPr wrap="square" rtlCol="0">
            <a:spAutoFit/>
          </a:bodyPr>
          <a:lstStyle/>
          <a:p>
            <a:pPr algn="just">
              <a:lnSpc>
                <a:spcPct val="150000"/>
              </a:lnSpc>
            </a:pPr>
            <a:r>
              <a:rPr lang="en-US" sz="2400" dirty="0">
                <a:latin typeface="Arial" panose="020B0604020202020204" pitchFamily="34" charset="0"/>
                <a:cs typeface="Arial" panose="020B0604020202020204" pitchFamily="34" charset="0"/>
              </a:rPr>
              <a:t>To provide security HTTPS is used.</a:t>
            </a:r>
          </a:p>
          <a:p>
            <a:pPr algn="just">
              <a:lnSpc>
                <a:spcPct val="150000"/>
              </a:lnSpc>
            </a:pPr>
            <a:r>
              <a:rPr lang="en-US" sz="2400" dirty="0">
                <a:latin typeface="Arial" panose="020B0604020202020204" pitchFamily="34" charset="0"/>
                <a:cs typeface="Arial" panose="020B0604020202020204" pitchFamily="34" charset="0"/>
              </a:rPr>
              <a:t>When normal HTTP protocol is used with SSL certificate, we call it HTTPS </a:t>
            </a:r>
          </a:p>
          <a:p>
            <a:pPr algn="just">
              <a:lnSpc>
                <a:spcPct val="150000"/>
              </a:lnSpc>
            </a:pPr>
            <a:r>
              <a:rPr lang="en-US" sz="2400" dirty="0">
                <a:latin typeface="Arial" panose="020B0604020202020204" pitchFamily="34" charset="0"/>
                <a:cs typeface="Arial" panose="020B0604020202020204" pitchFamily="34" charset="0"/>
              </a:rPr>
              <a:t>An SSL certificate is a bit of code on web server that provides security for online communications</a:t>
            </a:r>
          </a:p>
        </p:txBody>
      </p:sp>
      <p:pic>
        <p:nvPicPr>
          <p:cNvPr id="11" name="Picture 10">
            <a:extLst>
              <a:ext uri="{FF2B5EF4-FFF2-40B4-BE49-F238E27FC236}">
                <a16:creationId xmlns:a16="http://schemas.microsoft.com/office/drawing/2014/main" id="{5EDCD0AC-7CF8-69C4-2E6F-F145016F209C}"/>
              </a:ext>
            </a:extLst>
          </p:cNvPr>
          <p:cNvPicPr>
            <a:picLocks noChangeAspect="1"/>
          </p:cNvPicPr>
          <p:nvPr/>
        </p:nvPicPr>
        <p:blipFill>
          <a:blip r:embed="rId2"/>
          <a:stretch>
            <a:fillRect/>
          </a:stretch>
        </p:blipFill>
        <p:spPr>
          <a:xfrm>
            <a:off x="723634" y="3429000"/>
            <a:ext cx="10726220" cy="2907826"/>
          </a:xfrm>
          <a:prstGeom prst="rect">
            <a:avLst/>
          </a:prstGeom>
        </p:spPr>
      </p:pic>
    </p:spTree>
    <p:extLst>
      <p:ext uri="{BB962C8B-B14F-4D97-AF65-F5344CB8AC3E}">
        <p14:creationId xmlns:p14="http://schemas.microsoft.com/office/powerpoint/2010/main" val="20534395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130BAE8-2AB3-82FB-39AF-2856A76468A1}"/>
              </a:ext>
            </a:extLst>
          </p:cNvPr>
          <p:cNvSpPr txBox="1"/>
          <p:nvPr/>
        </p:nvSpPr>
        <p:spPr>
          <a:xfrm>
            <a:off x="590070" y="97319"/>
            <a:ext cx="10993348" cy="646331"/>
          </a:xfrm>
          <a:prstGeom prst="rect">
            <a:avLst/>
          </a:prstGeom>
          <a:noFill/>
        </p:spPr>
        <p:txBody>
          <a:bodyPr wrap="square" rtlCol="0">
            <a:spAutoFit/>
          </a:bodyPr>
          <a:lstStyle/>
          <a:p>
            <a:r>
              <a:rPr lang="en-US" sz="3600" b="1" dirty="0">
                <a:solidFill>
                  <a:srgbClr val="FFC000"/>
                </a:solidFill>
                <a:latin typeface="Arial" panose="020B0604020202020204" pitchFamily="34" charset="0"/>
                <a:cs typeface="Arial" panose="020B0604020202020204" pitchFamily="34" charset="0"/>
              </a:rPr>
              <a:t>SSL Architecture </a:t>
            </a:r>
          </a:p>
        </p:txBody>
      </p:sp>
      <p:pic>
        <p:nvPicPr>
          <p:cNvPr id="24" name="Picture 23">
            <a:extLst>
              <a:ext uri="{FF2B5EF4-FFF2-40B4-BE49-F238E27FC236}">
                <a16:creationId xmlns:a16="http://schemas.microsoft.com/office/drawing/2014/main" id="{4EA1CA00-2371-D671-E3AB-0B34E26BED7E}"/>
              </a:ext>
            </a:extLst>
          </p:cNvPr>
          <p:cNvPicPr>
            <a:picLocks noChangeAspect="1"/>
          </p:cNvPicPr>
          <p:nvPr/>
        </p:nvPicPr>
        <p:blipFill>
          <a:blip r:embed="rId2"/>
          <a:stretch>
            <a:fillRect/>
          </a:stretch>
        </p:blipFill>
        <p:spPr>
          <a:xfrm>
            <a:off x="1001036" y="2456367"/>
            <a:ext cx="10023134" cy="4304314"/>
          </a:xfrm>
          <a:prstGeom prst="rect">
            <a:avLst/>
          </a:prstGeom>
        </p:spPr>
      </p:pic>
      <p:sp>
        <p:nvSpPr>
          <p:cNvPr id="25" name="TextBox 24">
            <a:extLst>
              <a:ext uri="{FF2B5EF4-FFF2-40B4-BE49-F238E27FC236}">
                <a16:creationId xmlns:a16="http://schemas.microsoft.com/office/drawing/2014/main" id="{9B7903D5-2422-7F75-667F-B4D0FC18E6AE}"/>
              </a:ext>
            </a:extLst>
          </p:cNvPr>
          <p:cNvSpPr txBox="1"/>
          <p:nvPr/>
        </p:nvSpPr>
        <p:spPr>
          <a:xfrm>
            <a:off x="523981" y="859377"/>
            <a:ext cx="11668019" cy="1569660"/>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SSL encrypts the data received from Application layer of client machine that adds header at SSL</a:t>
            </a:r>
          </a:p>
          <a:p>
            <a:pPr algn="just"/>
            <a:r>
              <a:rPr lang="en-US" sz="2400" dirty="0">
                <a:latin typeface="Arial" panose="020B0604020202020204" pitchFamily="34" charset="0"/>
                <a:cs typeface="Arial" panose="020B0604020202020204" pitchFamily="34" charset="0"/>
              </a:rPr>
              <a:t>SSL Works between Application and Transport Layer </a:t>
            </a:r>
          </a:p>
          <a:p>
            <a:pPr algn="just"/>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111852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130BAE8-2AB3-82FB-39AF-2856A76468A1}"/>
              </a:ext>
            </a:extLst>
          </p:cNvPr>
          <p:cNvSpPr txBox="1"/>
          <p:nvPr/>
        </p:nvSpPr>
        <p:spPr>
          <a:xfrm>
            <a:off x="318499" y="97319"/>
            <a:ext cx="11264919" cy="646331"/>
          </a:xfrm>
          <a:prstGeom prst="rect">
            <a:avLst/>
          </a:prstGeom>
          <a:noFill/>
        </p:spPr>
        <p:txBody>
          <a:bodyPr wrap="square" rtlCol="0">
            <a:spAutoFit/>
          </a:bodyPr>
          <a:lstStyle/>
          <a:p>
            <a:r>
              <a:rPr lang="en-US" sz="3600" b="1" dirty="0">
                <a:solidFill>
                  <a:srgbClr val="FFC000"/>
                </a:solidFill>
                <a:latin typeface="Arial" panose="020B0604020202020204" pitchFamily="34" charset="0"/>
                <a:cs typeface="Arial" panose="020B0604020202020204" pitchFamily="34" charset="0"/>
              </a:rPr>
              <a:t>Exploring SSL Architecture </a:t>
            </a:r>
          </a:p>
        </p:txBody>
      </p:sp>
      <p:pic>
        <p:nvPicPr>
          <p:cNvPr id="3" name="Picture 2">
            <a:extLst>
              <a:ext uri="{FF2B5EF4-FFF2-40B4-BE49-F238E27FC236}">
                <a16:creationId xmlns:a16="http://schemas.microsoft.com/office/drawing/2014/main" id="{8DB04B91-C0E3-B5C7-C4CD-EF875D727023}"/>
              </a:ext>
            </a:extLst>
          </p:cNvPr>
          <p:cNvPicPr>
            <a:picLocks noChangeAspect="1"/>
          </p:cNvPicPr>
          <p:nvPr/>
        </p:nvPicPr>
        <p:blipFill>
          <a:blip r:embed="rId2"/>
          <a:stretch>
            <a:fillRect/>
          </a:stretch>
        </p:blipFill>
        <p:spPr>
          <a:xfrm>
            <a:off x="451445" y="1384657"/>
            <a:ext cx="11131973" cy="4933951"/>
          </a:xfrm>
          <a:prstGeom prst="rect">
            <a:avLst/>
          </a:prstGeom>
        </p:spPr>
      </p:pic>
    </p:spTree>
    <p:extLst>
      <p:ext uri="{BB962C8B-B14F-4D97-AF65-F5344CB8AC3E}">
        <p14:creationId xmlns:p14="http://schemas.microsoft.com/office/powerpoint/2010/main" val="17690535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130BAE8-2AB3-82FB-39AF-2856A76468A1}"/>
              </a:ext>
            </a:extLst>
          </p:cNvPr>
          <p:cNvSpPr txBox="1"/>
          <p:nvPr/>
        </p:nvSpPr>
        <p:spPr>
          <a:xfrm>
            <a:off x="590070" y="97319"/>
            <a:ext cx="10993348" cy="646331"/>
          </a:xfrm>
          <a:prstGeom prst="rect">
            <a:avLst/>
          </a:prstGeom>
          <a:noFill/>
        </p:spPr>
        <p:txBody>
          <a:bodyPr wrap="square" rtlCol="0">
            <a:spAutoFit/>
          </a:bodyPr>
          <a:lstStyle/>
          <a:p>
            <a:r>
              <a:rPr lang="en-US" sz="3600" b="1" dirty="0">
                <a:solidFill>
                  <a:srgbClr val="FFC000"/>
                </a:solidFill>
                <a:latin typeface="Arial" panose="020B0604020202020204" pitchFamily="34" charset="0"/>
                <a:cs typeface="Arial" panose="020B0604020202020204" pitchFamily="34" charset="0"/>
              </a:rPr>
              <a:t>SSL </a:t>
            </a:r>
          </a:p>
        </p:txBody>
      </p:sp>
      <p:pic>
        <p:nvPicPr>
          <p:cNvPr id="3" name="Picture 2">
            <a:extLst>
              <a:ext uri="{FF2B5EF4-FFF2-40B4-BE49-F238E27FC236}">
                <a16:creationId xmlns:a16="http://schemas.microsoft.com/office/drawing/2014/main" id="{3F936E34-8489-992F-ED47-4E58E14B8273}"/>
              </a:ext>
            </a:extLst>
          </p:cNvPr>
          <p:cNvPicPr>
            <a:picLocks noChangeAspect="1"/>
          </p:cNvPicPr>
          <p:nvPr/>
        </p:nvPicPr>
        <p:blipFill>
          <a:blip r:embed="rId2"/>
          <a:stretch>
            <a:fillRect/>
          </a:stretch>
        </p:blipFill>
        <p:spPr>
          <a:xfrm>
            <a:off x="1990692" y="595901"/>
            <a:ext cx="9389649" cy="6009372"/>
          </a:xfrm>
          <a:prstGeom prst="rect">
            <a:avLst/>
          </a:prstGeom>
        </p:spPr>
      </p:pic>
    </p:spTree>
    <p:extLst>
      <p:ext uri="{BB962C8B-B14F-4D97-AF65-F5344CB8AC3E}">
        <p14:creationId xmlns:p14="http://schemas.microsoft.com/office/powerpoint/2010/main" val="17083238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130BAE8-2AB3-82FB-39AF-2856A76468A1}"/>
              </a:ext>
            </a:extLst>
          </p:cNvPr>
          <p:cNvSpPr txBox="1"/>
          <p:nvPr/>
        </p:nvSpPr>
        <p:spPr>
          <a:xfrm>
            <a:off x="590070" y="97319"/>
            <a:ext cx="10993348" cy="646331"/>
          </a:xfrm>
          <a:prstGeom prst="rect">
            <a:avLst/>
          </a:prstGeom>
          <a:noFill/>
        </p:spPr>
        <p:txBody>
          <a:bodyPr wrap="square" rtlCol="0">
            <a:spAutoFit/>
          </a:bodyPr>
          <a:lstStyle/>
          <a:p>
            <a:r>
              <a:rPr lang="en-US" sz="3600" b="1" dirty="0">
                <a:solidFill>
                  <a:srgbClr val="FFC000"/>
                </a:solidFill>
                <a:latin typeface="Arial" panose="020B0604020202020204" pitchFamily="34" charset="0"/>
                <a:cs typeface="Arial" panose="020B0604020202020204" pitchFamily="34" charset="0"/>
              </a:rPr>
              <a:t>SSL Protocols </a:t>
            </a:r>
          </a:p>
        </p:txBody>
      </p:sp>
      <p:pic>
        <p:nvPicPr>
          <p:cNvPr id="3" name="Picture 2">
            <a:extLst>
              <a:ext uri="{FF2B5EF4-FFF2-40B4-BE49-F238E27FC236}">
                <a16:creationId xmlns:a16="http://schemas.microsoft.com/office/drawing/2014/main" id="{ACC6A2C2-F93A-1BAD-AD4C-25522854E055}"/>
              </a:ext>
            </a:extLst>
          </p:cNvPr>
          <p:cNvPicPr>
            <a:picLocks noChangeAspect="1"/>
          </p:cNvPicPr>
          <p:nvPr/>
        </p:nvPicPr>
        <p:blipFill>
          <a:blip r:embed="rId2"/>
          <a:stretch>
            <a:fillRect/>
          </a:stretch>
        </p:blipFill>
        <p:spPr>
          <a:xfrm>
            <a:off x="590070" y="1569756"/>
            <a:ext cx="10726651" cy="4408864"/>
          </a:xfrm>
          <a:prstGeom prst="rect">
            <a:avLst/>
          </a:prstGeom>
        </p:spPr>
      </p:pic>
    </p:spTree>
    <p:extLst>
      <p:ext uri="{BB962C8B-B14F-4D97-AF65-F5344CB8AC3E}">
        <p14:creationId xmlns:p14="http://schemas.microsoft.com/office/powerpoint/2010/main" val="35020527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130BAE8-2AB3-82FB-39AF-2856A76468A1}"/>
              </a:ext>
            </a:extLst>
          </p:cNvPr>
          <p:cNvSpPr txBox="1"/>
          <p:nvPr/>
        </p:nvSpPr>
        <p:spPr>
          <a:xfrm>
            <a:off x="590070" y="97319"/>
            <a:ext cx="10993348" cy="646331"/>
          </a:xfrm>
          <a:prstGeom prst="rect">
            <a:avLst/>
          </a:prstGeom>
          <a:noFill/>
        </p:spPr>
        <p:txBody>
          <a:bodyPr wrap="square" rtlCol="0">
            <a:spAutoFit/>
          </a:bodyPr>
          <a:lstStyle/>
          <a:p>
            <a:r>
              <a:rPr lang="en-US" sz="3600" b="1" dirty="0">
                <a:solidFill>
                  <a:srgbClr val="FFC000"/>
                </a:solidFill>
                <a:latin typeface="Arial" panose="020B0604020202020204" pitchFamily="34" charset="0"/>
                <a:cs typeface="Arial" panose="020B0604020202020204" pitchFamily="34" charset="0"/>
              </a:rPr>
              <a:t>SSL and TLS </a:t>
            </a:r>
          </a:p>
        </p:txBody>
      </p:sp>
      <p:sp>
        <p:nvSpPr>
          <p:cNvPr id="3" name="TextBox 2">
            <a:extLst>
              <a:ext uri="{FF2B5EF4-FFF2-40B4-BE49-F238E27FC236}">
                <a16:creationId xmlns:a16="http://schemas.microsoft.com/office/drawing/2014/main" id="{63858B31-23AD-DC67-7FB3-13090987C0D9}"/>
              </a:ext>
            </a:extLst>
          </p:cNvPr>
          <p:cNvSpPr txBox="1"/>
          <p:nvPr/>
        </p:nvSpPr>
        <p:spPr>
          <a:xfrm>
            <a:off x="418670" y="1398359"/>
            <a:ext cx="11602094" cy="2608535"/>
          </a:xfrm>
          <a:prstGeom prst="rect">
            <a:avLst/>
          </a:prstGeom>
          <a:noFill/>
        </p:spPr>
        <p:txBody>
          <a:bodyPr wrap="square">
            <a:spAutoFit/>
          </a:bodyPr>
          <a:lstStyle/>
          <a:p>
            <a:pPr marL="457200" indent="-457200" algn="just">
              <a:lnSpc>
                <a:spcPct val="150000"/>
              </a:lnSpc>
              <a:buFont typeface="Arial" panose="020B0604020202020204" pitchFamily="34" charset="0"/>
              <a:buChar char="•"/>
            </a:pPr>
            <a:r>
              <a:rPr lang="en-US" sz="2800" b="0" i="0" dirty="0">
                <a:effectLst/>
                <a:latin typeface="Times New Roman" panose="02020603050405020304" pitchFamily="18" charset="0"/>
                <a:cs typeface="Times New Roman" panose="02020603050405020304" pitchFamily="18" charset="0"/>
              </a:rPr>
              <a:t>SSL is an older technology that contains some security flaws. </a:t>
            </a:r>
          </a:p>
          <a:p>
            <a:pPr marL="457200" indent="-457200" algn="just">
              <a:lnSpc>
                <a:spcPct val="150000"/>
              </a:lnSpc>
              <a:buFont typeface="Arial" panose="020B0604020202020204" pitchFamily="34" charset="0"/>
              <a:buChar char="•"/>
            </a:pPr>
            <a:r>
              <a:rPr lang="en-US" sz="2800" b="0" i="0" dirty="0">
                <a:effectLst/>
                <a:latin typeface="Times New Roman" panose="02020603050405020304" pitchFamily="18" charset="0"/>
                <a:cs typeface="Times New Roman" panose="02020603050405020304" pitchFamily="18" charset="0"/>
              </a:rPr>
              <a:t>Transport Layer Security (TLS) is the upgraded version of SSL that fixes existing SSL vulnerabilities. </a:t>
            </a:r>
          </a:p>
          <a:p>
            <a:pPr marL="457200" indent="-457200" algn="just">
              <a:lnSpc>
                <a:spcPct val="150000"/>
              </a:lnSpc>
              <a:buFont typeface="Arial" panose="020B0604020202020204" pitchFamily="34" charset="0"/>
              <a:buChar char="•"/>
            </a:pPr>
            <a:r>
              <a:rPr lang="en-US" sz="2800" b="0" i="0" dirty="0">
                <a:effectLst/>
                <a:latin typeface="Google Sans"/>
              </a:rPr>
              <a:t>TLS is an updated, more secure version of SSL. </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423388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130BAE8-2AB3-82FB-39AF-2856A76468A1}"/>
              </a:ext>
            </a:extLst>
          </p:cNvPr>
          <p:cNvSpPr txBox="1"/>
          <p:nvPr/>
        </p:nvSpPr>
        <p:spPr>
          <a:xfrm>
            <a:off x="365241" y="97319"/>
            <a:ext cx="10993348" cy="1200329"/>
          </a:xfrm>
          <a:prstGeom prst="rect">
            <a:avLst/>
          </a:prstGeom>
          <a:noFill/>
        </p:spPr>
        <p:txBody>
          <a:bodyPr wrap="square" rtlCol="0">
            <a:spAutoFit/>
          </a:bodyPr>
          <a:lstStyle/>
          <a:p>
            <a:r>
              <a:rPr lang="en-US" sz="3600" b="1" dirty="0">
                <a:solidFill>
                  <a:srgbClr val="FFC000"/>
                </a:solidFill>
                <a:latin typeface="Arial" panose="020B0604020202020204" pitchFamily="34" charset="0"/>
                <a:cs typeface="Arial" panose="020B0604020202020204" pitchFamily="34" charset="0"/>
              </a:rPr>
              <a:t>SSL vs TLS </a:t>
            </a:r>
          </a:p>
          <a:p>
            <a:r>
              <a:rPr lang="en-US" sz="3600" b="1" dirty="0">
                <a:solidFill>
                  <a:srgbClr val="FFC000"/>
                </a:solidFill>
                <a:latin typeface="Arial" panose="020B0604020202020204" pitchFamily="34" charset="0"/>
                <a:cs typeface="Arial" panose="020B0604020202020204" pitchFamily="34" charset="0"/>
              </a:rPr>
              <a:t> </a:t>
            </a:r>
          </a:p>
        </p:txBody>
      </p:sp>
      <p:sp>
        <p:nvSpPr>
          <p:cNvPr id="3" name="TextBox 2">
            <a:extLst>
              <a:ext uri="{FF2B5EF4-FFF2-40B4-BE49-F238E27FC236}">
                <a16:creationId xmlns:a16="http://schemas.microsoft.com/office/drawing/2014/main" id="{26BEE428-D3F9-A39A-2EA4-ECCDFD9E86F1}"/>
              </a:ext>
            </a:extLst>
          </p:cNvPr>
          <p:cNvSpPr txBox="1"/>
          <p:nvPr/>
        </p:nvSpPr>
        <p:spPr>
          <a:xfrm>
            <a:off x="365242" y="610136"/>
            <a:ext cx="11461517" cy="6247864"/>
          </a:xfrm>
          <a:prstGeom prst="rect">
            <a:avLst/>
          </a:prstGeom>
          <a:noFill/>
        </p:spPr>
        <p:txBody>
          <a:bodyPr wrap="square">
            <a:spAutoFit/>
          </a:bodyPr>
          <a:lstStyle/>
          <a:p>
            <a:pPr algn="just">
              <a:lnSpc>
                <a:spcPct val="150000"/>
              </a:lnSpc>
            </a:pPr>
            <a:r>
              <a:rPr lang="en-US" sz="2800" b="1" i="0" dirty="0">
                <a:effectLst/>
                <a:latin typeface="AmazonEmberBold"/>
              </a:rPr>
              <a:t>SSL/TLS handshakes</a:t>
            </a:r>
            <a:endParaRPr lang="en-US" sz="2800" b="1" i="0" dirty="0">
              <a:effectLst/>
              <a:latin typeface="AmazonEmber"/>
            </a:endParaRPr>
          </a:p>
          <a:p>
            <a:pPr algn="just"/>
            <a:r>
              <a:rPr lang="en-US" sz="2400" b="0" i="0" dirty="0">
                <a:effectLst/>
                <a:latin typeface="AmazonEmber"/>
              </a:rPr>
              <a:t>A handshake is a process in which a browser authenticates a server’s SSL or TLS certificate. This process authenticates both parties, then exchanges cryptographic keys.</a:t>
            </a:r>
          </a:p>
          <a:p>
            <a:pPr algn="just"/>
            <a:r>
              <a:rPr lang="en-US" sz="2400" b="0" i="0" dirty="0">
                <a:effectLst/>
                <a:latin typeface="AmazonEmber"/>
              </a:rPr>
              <a:t>An SSL handshake was an explicit connection, while a TLS handshake is an implicit one. The SSL handshake process had more steps than the TLS process. By removing additional steps and reducing the total number of cipher suites, TLS has sped up the process. </a:t>
            </a:r>
          </a:p>
          <a:p>
            <a:pPr algn="just"/>
            <a:endParaRPr lang="en-US" sz="2800" b="1" i="0" dirty="0">
              <a:effectLst/>
              <a:latin typeface="AmazonEmberBold"/>
            </a:endParaRPr>
          </a:p>
          <a:p>
            <a:pPr algn="just">
              <a:lnSpc>
                <a:spcPct val="150000"/>
              </a:lnSpc>
            </a:pPr>
            <a:r>
              <a:rPr lang="en-US" sz="2800" b="1" i="0" dirty="0">
                <a:effectLst/>
                <a:latin typeface="AmazonEmberBold"/>
              </a:rPr>
              <a:t>Alert messages</a:t>
            </a:r>
            <a:endParaRPr lang="en-US" sz="2800" b="1" i="0" dirty="0">
              <a:effectLst/>
              <a:latin typeface="AmazonEmber"/>
            </a:endParaRPr>
          </a:p>
          <a:p>
            <a:pPr algn="just"/>
            <a:r>
              <a:rPr lang="en-US" sz="2400" b="0" i="0" dirty="0">
                <a:effectLst/>
                <a:latin typeface="AmazonEmber"/>
              </a:rPr>
              <a:t>Alert messages are how SSL and TLS protocols communicate errors and warnings. In SSL, there are only two alert message types: warning and fatal. A warning alert indicates that an error has occurred, but the connection can continue. A fatal alert indicates that the connection must be terminated immediately. Additionally, SSL alert messages are unencrypted.</a:t>
            </a:r>
          </a:p>
          <a:p>
            <a:pPr algn="just"/>
            <a:r>
              <a:rPr lang="en-US" sz="2400" b="0" i="0" dirty="0">
                <a:effectLst/>
                <a:latin typeface="AmazonEmber"/>
              </a:rPr>
              <a:t>TLS has an additional alert message type called </a:t>
            </a:r>
            <a:r>
              <a:rPr lang="en-US" sz="2400" b="0" i="1" dirty="0">
                <a:effectLst/>
                <a:latin typeface="AmazonEmber"/>
              </a:rPr>
              <a:t>close notify</a:t>
            </a:r>
            <a:r>
              <a:rPr lang="en-US" sz="2400" b="0" i="0" dirty="0">
                <a:effectLst/>
                <a:latin typeface="AmazonEmber"/>
              </a:rPr>
              <a:t>. The close notify alert signals the end of the session. TLS alerts are also encrypted for additional security.</a:t>
            </a:r>
          </a:p>
        </p:txBody>
      </p:sp>
    </p:spTree>
    <p:extLst>
      <p:ext uri="{BB962C8B-B14F-4D97-AF65-F5344CB8AC3E}">
        <p14:creationId xmlns:p14="http://schemas.microsoft.com/office/powerpoint/2010/main" val="209047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130BAE8-2AB3-82FB-39AF-2856A76468A1}"/>
              </a:ext>
            </a:extLst>
          </p:cNvPr>
          <p:cNvSpPr txBox="1"/>
          <p:nvPr/>
        </p:nvSpPr>
        <p:spPr>
          <a:xfrm>
            <a:off x="590070" y="97319"/>
            <a:ext cx="10993348" cy="646331"/>
          </a:xfrm>
          <a:prstGeom prst="rect">
            <a:avLst/>
          </a:prstGeom>
          <a:noFill/>
        </p:spPr>
        <p:txBody>
          <a:bodyPr wrap="square" rtlCol="0">
            <a:spAutoFit/>
          </a:bodyPr>
          <a:lstStyle/>
          <a:p>
            <a:r>
              <a:rPr lang="en-US" sz="3600" b="1" dirty="0">
                <a:solidFill>
                  <a:srgbClr val="FFC000"/>
                </a:solidFill>
                <a:latin typeface="Arial" panose="020B0604020202020204" pitchFamily="34" charset="0"/>
                <a:cs typeface="Arial" panose="020B0604020202020204" pitchFamily="34" charset="0"/>
              </a:rPr>
              <a:t>SSL vs TLS </a:t>
            </a:r>
          </a:p>
        </p:txBody>
      </p:sp>
      <p:sp>
        <p:nvSpPr>
          <p:cNvPr id="3" name="TextBox 2">
            <a:extLst>
              <a:ext uri="{FF2B5EF4-FFF2-40B4-BE49-F238E27FC236}">
                <a16:creationId xmlns:a16="http://schemas.microsoft.com/office/drawing/2014/main" id="{26BEE428-D3F9-A39A-2EA4-ECCDFD9E86F1}"/>
              </a:ext>
            </a:extLst>
          </p:cNvPr>
          <p:cNvSpPr txBox="1"/>
          <p:nvPr/>
        </p:nvSpPr>
        <p:spPr>
          <a:xfrm>
            <a:off x="590069" y="850816"/>
            <a:ext cx="11461517" cy="5447645"/>
          </a:xfrm>
          <a:prstGeom prst="rect">
            <a:avLst/>
          </a:prstGeom>
          <a:noFill/>
        </p:spPr>
        <p:txBody>
          <a:bodyPr wrap="square">
            <a:spAutoFit/>
          </a:bodyPr>
          <a:lstStyle/>
          <a:p>
            <a:pPr algn="just">
              <a:lnSpc>
                <a:spcPct val="150000"/>
              </a:lnSpc>
            </a:pPr>
            <a:r>
              <a:rPr lang="en-US" sz="2800" b="1" i="0" dirty="0">
                <a:effectLst/>
                <a:latin typeface="AmazonEmberBold"/>
              </a:rPr>
              <a:t>Message authentication</a:t>
            </a:r>
            <a:endParaRPr lang="en-US" sz="2800" b="1" i="0" dirty="0">
              <a:effectLst/>
              <a:latin typeface="AmazonEmber"/>
            </a:endParaRPr>
          </a:p>
          <a:p>
            <a:pPr algn="just"/>
            <a:r>
              <a:rPr lang="en-US" sz="2400" b="0" i="0" dirty="0">
                <a:effectLst/>
                <a:latin typeface="AmazonEmber"/>
              </a:rPr>
              <a:t>Both SSL and TLS use message authentication codes (MACs), a cryptographic technique for verifying the authenticity and integrity of messages. By using a secret key, the record protocol generates the MAC as a fixed-length code and attaches it to the original message.</a:t>
            </a:r>
          </a:p>
          <a:p>
            <a:pPr algn="just"/>
            <a:r>
              <a:rPr lang="en-US" sz="2400" b="0" i="0" dirty="0">
                <a:effectLst/>
                <a:latin typeface="AmazonEmber"/>
              </a:rPr>
              <a:t>The SSL protocol uses the MD5 algorithm—which is now outdated—for MAC generation. TLS uses Hash-Based Message Authentication Code (HMAC) for more complex cryptography and security. </a:t>
            </a:r>
          </a:p>
          <a:p>
            <a:pPr algn="just"/>
            <a:endParaRPr lang="en-US" sz="2400" b="0" i="0" dirty="0">
              <a:effectLst/>
              <a:latin typeface="AmazonEmber"/>
            </a:endParaRPr>
          </a:p>
          <a:p>
            <a:pPr algn="just">
              <a:lnSpc>
                <a:spcPct val="150000"/>
              </a:lnSpc>
            </a:pPr>
            <a:r>
              <a:rPr lang="en-US" sz="2800" b="1" i="0" dirty="0">
                <a:effectLst/>
                <a:latin typeface="AmazonEmberBold"/>
              </a:rPr>
              <a:t>Cipher suites</a:t>
            </a:r>
            <a:endParaRPr lang="en-US" sz="2800" b="1" i="0" dirty="0">
              <a:effectLst/>
              <a:latin typeface="AmazonEmber"/>
            </a:endParaRPr>
          </a:p>
          <a:p>
            <a:pPr algn="just"/>
            <a:r>
              <a:rPr lang="en-US" sz="2400" b="0" i="0" dirty="0">
                <a:effectLst/>
                <a:latin typeface="AmazonEmber"/>
              </a:rPr>
              <a:t>A cipher suite is a collection of algorithms that create keys to encrypt information between a browser and a server. Typically, a cipher suite includes a key exchange algorithm, a validation algorithm, a bulk encryption algorithm, and a MAC algorithm. Several algorithms in TLS were upgraded from SSL due to security concerns.</a:t>
            </a:r>
          </a:p>
        </p:txBody>
      </p:sp>
    </p:spTree>
    <p:extLst>
      <p:ext uri="{BB962C8B-B14F-4D97-AF65-F5344CB8AC3E}">
        <p14:creationId xmlns:p14="http://schemas.microsoft.com/office/powerpoint/2010/main" val="3942797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8E1997-A490-9169-BBC5-34D167B11D3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0D1EA44-607B-2233-08C4-1A82413F6DC5}"/>
              </a:ext>
            </a:extLst>
          </p:cNvPr>
          <p:cNvSpPr txBox="1"/>
          <p:nvPr/>
        </p:nvSpPr>
        <p:spPr>
          <a:xfrm>
            <a:off x="4489806" y="2547991"/>
            <a:ext cx="6339155" cy="769441"/>
          </a:xfrm>
          <a:prstGeom prst="rect">
            <a:avLst/>
          </a:prstGeom>
          <a:noFill/>
        </p:spPr>
        <p:txBody>
          <a:bodyPr wrap="square" rtlCol="0">
            <a:spAutoFit/>
          </a:bodyPr>
          <a:lstStyle/>
          <a:p>
            <a:r>
              <a:rPr lang="en-IN" sz="4400" dirty="0"/>
              <a:t>Thank you</a:t>
            </a:r>
          </a:p>
        </p:txBody>
      </p:sp>
    </p:spTree>
    <p:extLst>
      <p:ext uri="{BB962C8B-B14F-4D97-AF65-F5344CB8AC3E}">
        <p14:creationId xmlns:p14="http://schemas.microsoft.com/office/powerpoint/2010/main" val="40783497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8E1997-A490-9169-BBC5-34D167B11D39}"/>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4812C081-E4C9-C51D-B4EA-D834D696850A}"/>
              </a:ext>
            </a:extLst>
          </p:cNvPr>
          <p:cNvPicPr>
            <a:picLocks noChangeAspect="1"/>
          </p:cNvPicPr>
          <p:nvPr/>
        </p:nvPicPr>
        <p:blipFill>
          <a:blip r:embed="rId2"/>
          <a:stretch>
            <a:fillRect/>
          </a:stretch>
        </p:blipFill>
        <p:spPr>
          <a:xfrm>
            <a:off x="595901" y="1792237"/>
            <a:ext cx="11270751" cy="4127920"/>
          </a:xfrm>
          <a:prstGeom prst="rect">
            <a:avLst/>
          </a:prstGeom>
        </p:spPr>
      </p:pic>
      <p:sp>
        <p:nvSpPr>
          <p:cNvPr id="5" name="TextBox 4">
            <a:extLst>
              <a:ext uri="{FF2B5EF4-FFF2-40B4-BE49-F238E27FC236}">
                <a16:creationId xmlns:a16="http://schemas.microsoft.com/office/drawing/2014/main" id="{28463D1C-FF28-19B4-392F-8FDF2CD4771A}"/>
              </a:ext>
            </a:extLst>
          </p:cNvPr>
          <p:cNvSpPr txBox="1"/>
          <p:nvPr/>
        </p:nvSpPr>
        <p:spPr>
          <a:xfrm>
            <a:off x="595901" y="441789"/>
            <a:ext cx="6431622" cy="646331"/>
          </a:xfrm>
          <a:prstGeom prst="rect">
            <a:avLst/>
          </a:prstGeom>
          <a:noFill/>
        </p:spPr>
        <p:txBody>
          <a:bodyPr wrap="square" rtlCol="0">
            <a:spAutoFit/>
          </a:bodyPr>
          <a:lstStyle/>
          <a:p>
            <a:r>
              <a:rPr lang="en-US" sz="3600" b="1" dirty="0">
                <a:solidFill>
                  <a:srgbClr val="FFC000"/>
                </a:solidFill>
                <a:latin typeface="Arial" panose="020B0604020202020204" pitchFamily="34" charset="0"/>
                <a:cs typeface="Arial" panose="020B0604020202020204" pitchFamily="34" charset="0"/>
              </a:rPr>
              <a:t>IP SECURITY</a:t>
            </a:r>
          </a:p>
        </p:txBody>
      </p:sp>
    </p:spTree>
    <p:extLst>
      <p:ext uri="{BB962C8B-B14F-4D97-AF65-F5344CB8AC3E}">
        <p14:creationId xmlns:p14="http://schemas.microsoft.com/office/powerpoint/2010/main" val="37552277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8E1997-A490-9169-BBC5-34D167B11D3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A66CBF47-CA7D-09A8-9A19-61F4C25AA8C7}"/>
              </a:ext>
            </a:extLst>
          </p:cNvPr>
          <p:cNvPicPr>
            <a:picLocks noChangeAspect="1"/>
          </p:cNvPicPr>
          <p:nvPr/>
        </p:nvPicPr>
        <p:blipFill>
          <a:blip r:embed="rId2"/>
          <a:stretch>
            <a:fillRect/>
          </a:stretch>
        </p:blipFill>
        <p:spPr>
          <a:xfrm>
            <a:off x="568503" y="1500027"/>
            <a:ext cx="11370068" cy="4274049"/>
          </a:xfrm>
          <a:prstGeom prst="rect">
            <a:avLst/>
          </a:prstGeom>
        </p:spPr>
      </p:pic>
      <p:sp>
        <p:nvSpPr>
          <p:cNvPr id="4" name="TextBox 3">
            <a:extLst>
              <a:ext uri="{FF2B5EF4-FFF2-40B4-BE49-F238E27FC236}">
                <a16:creationId xmlns:a16="http://schemas.microsoft.com/office/drawing/2014/main" id="{59B3DD7F-414E-E4E2-24A0-E18F9BB66851}"/>
              </a:ext>
            </a:extLst>
          </p:cNvPr>
          <p:cNvSpPr txBox="1"/>
          <p:nvPr/>
        </p:nvSpPr>
        <p:spPr>
          <a:xfrm>
            <a:off x="595901" y="441789"/>
            <a:ext cx="6431622" cy="646331"/>
          </a:xfrm>
          <a:prstGeom prst="rect">
            <a:avLst/>
          </a:prstGeom>
          <a:noFill/>
        </p:spPr>
        <p:txBody>
          <a:bodyPr wrap="square" rtlCol="0">
            <a:spAutoFit/>
          </a:bodyPr>
          <a:lstStyle/>
          <a:p>
            <a:r>
              <a:rPr lang="en-US" sz="3600" b="1" dirty="0">
                <a:solidFill>
                  <a:srgbClr val="FFC000"/>
                </a:solidFill>
                <a:latin typeface="Arial" panose="020B0604020202020204" pitchFamily="34" charset="0"/>
                <a:cs typeface="Arial" panose="020B0604020202020204" pitchFamily="34" charset="0"/>
              </a:rPr>
              <a:t>Security Protocols</a:t>
            </a:r>
          </a:p>
        </p:txBody>
      </p:sp>
    </p:spTree>
    <p:extLst>
      <p:ext uri="{BB962C8B-B14F-4D97-AF65-F5344CB8AC3E}">
        <p14:creationId xmlns:p14="http://schemas.microsoft.com/office/powerpoint/2010/main" val="5981293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8E1997-A490-9169-BBC5-34D167B11D3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DFC89EF1-CA4D-C3A2-C05C-4A054B29533A}"/>
              </a:ext>
            </a:extLst>
          </p:cNvPr>
          <p:cNvPicPr>
            <a:picLocks noChangeAspect="1"/>
          </p:cNvPicPr>
          <p:nvPr/>
        </p:nvPicPr>
        <p:blipFill>
          <a:blip r:embed="rId2"/>
          <a:stretch>
            <a:fillRect/>
          </a:stretch>
        </p:blipFill>
        <p:spPr>
          <a:xfrm>
            <a:off x="373294" y="2150891"/>
            <a:ext cx="11445411" cy="3557087"/>
          </a:xfrm>
          <a:prstGeom prst="rect">
            <a:avLst/>
          </a:prstGeom>
        </p:spPr>
      </p:pic>
      <p:sp>
        <p:nvSpPr>
          <p:cNvPr id="4" name="TextBox 3">
            <a:extLst>
              <a:ext uri="{FF2B5EF4-FFF2-40B4-BE49-F238E27FC236}">
                <a16:creationId xmlns:a16="http://schemas.microsoft.com/office/drawing/2014/main" id="{F812D13E-1BE7-B28C-44B1-4F7463F3E2C2}"/>
              </a:ext>
            </a:extLst>
          </p:cNvPr>
          <p:cNvSpPr txBox="1"/>
          <p:nvPr/>
        </p:nvSpPr>
        <p:spPr>
          <a:xfrm>
            <a:off x="595901" y="441789"/>
            <a:ext cx="10993348" cy="646331"/>
          </a:xfrm>
          <a:prstGeom prst="rect">
            <a:avLst/>
          </a:prstGeom>
          <a:noFill/>
        </p:spPr>
        <p:txBody>
          <a:bodyPr wrap="square" rtlCol="0">
            <a:spAutoFit/>
          </a:bodyPr>
          <a:lstStyle/>
          <a:p>
            <a:r>
              <a:rPr lang="en-US" sz="3600" b="1" dirty="0">
                <a:solidFill>
                  <a:srgbClr val="FFC000"/>
                </a:solidFill>
                <a:latin typeface="Arial" panose="020B0604020202020204" pitchFamily="34" charset="0"/>
                <a:cs typeface="Arial" panose="020B0604020202020204" pitchFamily="34" charset="0"/>
              </a:rPr>
              <a:t>Security Protocols Comparison</a:t>
            </a:r>
          </a:p>
        </p:txBody>
      </p:sp>
    </p:spTree>
    <p:extLst>
      <p:ext uri="{BB962C8B-B14F-4D97-AF65-F5344CB8AC3E}">
        <p14:creationId xmlns:p14="http://schemas.microsoft.com/office/powerpoint/2010/main" val="16446591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8E1997-A490-9169-BBC5-34D167B11D39}"/>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4B99B14B-F92A-6F75-8E73-58333C9AF14E}"/>
              </a:ext>
            </a:extLst>
          </p:cNvPr>
          <p:cNvSpPr txBox="1"/>
          <p:nvPr/>
        </p:nvSpPr>
        <p:spPr>
          <a:xfrm>
            <a:off x="318499" y="237725"/>
            <a:ext cx="10993348" cy="646331"/>
          </a:xfrm>
          <a:prstGeom prst="rect">
            <a:avLst/>
          </a:prstGeom>
          <a:noFill/>
        </p:spPr>
        <p:txBody>
          <a:bodyPr wrap="square" rtlCol="0">
            <a:spAutoFit/>
          </a:bodyPr>
          <a:lstStyle/>
          <a:p>
            <a:r>
              <a:rPr lang="en-US" sz="3600" b="1" dirty="0">
                <a:solidFill>
                  <a:srgbClr val="FFC000"/>
                </a:solidFill>
                <a:latin typeface="Arial" panose="020B0604020202020204" pitchFamily="34" charset="0"/>
                <a:cs typeface="Arial" panose="020B0604020202020204" pitchFamily="34" charset="0"/>
              </a:rPr>
              <a:t>IPSEC Modes</a:t>
            </a:r>
          </a:p>
        </p:txBody>
      </p:sp>
      <p:pic>
        <p:nvPicPr>
          <p:cNvPr id="6" name="Picture 5">
            <a:extLst>
              <a:ext uri="{FF2B5EF4-FFF2-40B4-BE49-F238E27FC236}">
                <a16:creationId xmlns:a16="http://schemas.microsoft.com/office/drawing/2014/main" id="{1BDEAAA8-3866-4E9B-427E-5B5C02EA178B}"/>
              </a:ext>
            </a:extLst>
          </p:cNvPr>
          <p:cNvPicPr>
            <a:picLocks noChangeAspect="1"/>
          </p:cNvPicPr>
          <p:nvPr/>
        </p:nvPicPr>
        <p:blipFill>
          <a:blip r:embed="rId2"/>
          <a:stretch>
            <a:fillRect/>
          </a:stretch>
        </p:blipFill>
        <p:spPr>
          <a:xfrm>
            <a:off x="318499" y="1088120"/>
            <a:ext cx="11794733" cy="5532155"/>
          </a:xfrm>
          <a:prstGeom prst="rect">
            <a:avLst/>
          </a:prstGeom>
        </p:spPr>
      </p:pic>
    </p:spTree>
    <p:extLst>
      <p:ext uri="{BB962C8B-B14F-4D97-AF65-F5344CB8AC3E}">
        <p14:creationId xmlns:p14="http://schemas.microsoft.com/office/powerpoint/2010/main" val="23163009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8E1997-A490-9169-BBC5-34D167B11D3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3D4A683-8E2E-7377-B4DB-ED9F7D1700C9}"/>
              </a:ext>
            </a:extLst>
          </p:cNvPr>
          <p:cNvSpPr txBox="1"/>
          <p:nvPr/>
        </p:nvSpPr>
        <p:spPr>
          <a:xfrm>
            <a:off x="318499" y="237725"/>
            <a:ext cx="10993348" cy="646331"/>
          </a:xfrm>
          <a:prstGeom prst="rect">
            <a:avLst/>
          </a:prstGeom>
          <a:noFill/>
        </p:spPr>
        <p:txBody>
          <a:bodyPr wrap="square" rtlCol="0">
            <a:spAutoFit/>
          </a:bodyPr>
          <a:lstStyle/>
          <a:p>
            <a:r>
              <a:rPr lang="en-US" sz="3600" b="1" dirty="0">
                <a:solidFill>
                  <a:srgbClr val="FFC000"/>
                </a:solidFill>
                <a:latin typeface="Arial" panose="020B0604020202020204" pitchFamily="34" charset="0"/>
                <a:cs typeface="Arial" panose="020B0604020202020204" pitchFamily="34" charset="0"/>
              </a:rPr>
              <a:t>Working of IPSEC</a:t>
            </a:r>
          </a:p>
        </p:txBody>
      </p:sp>
      <p:sp>
        <p:nvSpPr>
          <p:cNvPr id="3" name="TextBox 2">
            <a:extLst>
              <a:ext uri="{FF2B5EF4-FFF2-40B4-BE49-F238E27FC236}">
                <a16:creationId xmlns:a16="http://schemas.microsoft.com/office/drawing/2014/main" id="{BCDB400D-6C56-2347-98C3-A12D773DC104}"/>
              </a:ext>
            </a:extLst>
          </p:cNvPr>
          <p:cNvSpPr txBox="1"/>
          <p:nvPr/>
        </p:nvSpPr>
        <p:spPr>
          <a:xfrm>
            <a:off x="318499" y="1170961"/>
            <a:ext cx="10993348" cy="4339650"/>
          </a:xfrm>
          <a:prstGeom prst="rect">
            <a:avLst/>
          </a:prstGeom>
          <a:noFill/>
        </p:spPr>
        <p:txBody>
          <a:bodyPr wrap="square" rtlCol="0">
            <a:spAutoFit/>
          </a:bodyPr>
          <a:lstStyle/>
          <a:p>
            <a:pPr>
              <a:lnSpc>
                <a:spcPct val="150000"/>
              </a:lnSpc>
            </a:pPr>
            <a:r>
              <a:rPr lang="en-US" sz="3200" dirty="0">
                <a:latin typeface="Arial" panose="020B0604020202020204" pitchFamily="34" charset="0"/>
                <a:cs typeface="Arial" panose="020B0604020202020204" pitchFamily="34" charset="0"/>
              </a:rPr>
              <a:t>Step 1. Host Recognition</a:t>
            </a:r>
          </a:p>
          <a:p>
            <a:pPr>
              <a:lnSpc>
                <a:spcPct val="150000"/>
              </a:lnSpc>
            </a:pPr>
            <a:r>
              <a:rPr lang="en-US" sz="3200" dirty="0">
                <a:latin typeface="Arial" panose="020B0604020202020204" pitchFamily="34" charset="0"/>
                <a:cs typeface="Arial" panose="020B0604020202020204" pitchFamily="34" charset="0"/>
              </a:rPr>
              <a:t>Step 2. IKE Phase 1</a:t>
            </a:r>
          </a:p>
          <a:p>
            <a:pPr>
              <a:lnSpc>
                <a:spcPct val="150000"/>
              </a:lnSpc>
            </a:pPr>
            <a:r>
              <a:rPr lang="en-US" sz="3200" dirty="0">
                <a:latin typeface="Arial" panose="020B0604020202020204" pitchFamily="34" charset="0"/>
                <a:cs typeface="Arial" panose="020B0604020202020204" pitchFamily="34" charset="0"/>
              </a:rPr>
              <a:t>Step 3. IKE Phase 2</a:t>
            </a:r>
          </a:p>
          <a:p>
            <a:pPr>
              <a:lnSpc>
                <a:spcPct val="150000"/>
              </a:lnSpc>
            </a:pPr>
            <a:r>
              <a:rPr lang="en-US" sz="3200" dirty="0">
                <a:latin typeface="Arial" panose="020B0604020202020204" pitchFamily="34" charset="0"/>
                <a:cs typeface="Arial" panose="020B0604020202020204" pitchFamily="34" charset="0"/>
              </a:rPr>
              <a:t>Step 4. Data Transmission</a:t>
            </a:r>
          </a:p>
          <a:p>
            <a:pPr>
              <a:lnSpc>
                <a:spcPct val="150000"/>
              </a:lnSpc>
            </a:pPr>
            <a:r>
              <a:rPr lang="en-US" sz="3200" dirty="0">
                <a:latin typeface="Arial" panose="020B0604020202020204" pitchFamily="34" charset="0"/>
                <a:cs typeface="Arial" panose="020B0604020202020204" pitchFamily="34" charset="0"/>
              </a:rPr>
              <a:t>Step 5. IPSEC Termination</a:t>
            </a:r>
          </a:p>
          <a:p>
            <a:endParaRPr lang="en-US" sz="3600" b="1" dirty="0">
              <a:solidFill>
                <a:srgbClr val="FFC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442564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8E1997-A490-9169-BBC5-34D167B11D3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11FFB94-9FC4-4062-5B83-7FAE31D7A74A}"/>
              </a:ext>
            </a:extLst>
          </p:cNvPr>
          <p:cNvSpPr txBox="1"/>
          <p:nvPr/>
        </p:nvSpPr>
        <p:spPr>
          <a:xfrm>
            <a:off x="595901" y="441789"/>
            <a:ext cx="10993348" cy="646331"/>
          </a:xfrm>
          <a:prstGeom prst="rect">
            <a:avLst/>
          </a:prstGeom>
          <a:noFill/>
        </p:spPr>
        <p:txBody>
          <a:bodyPr wrap="square" rtlCol="0">
            <a:spAutoFit/>
          </a:bodyPr>
          <a:lstStyle/>
          <a:p>
            <a:r>
              <a:rPr lang="en-US" sz="3600" b="1" dirty="0">
                <a:solidFill>
                  <a:srgbClr val="FFC000"/>
                </a:solidFill>
                <a:latin typeface="Arial" panose="020B0604020202020204" pitchFamily="34" charset="0"/>
                <a:cs typeface="Arial" panose="020B0604020202020204" pitchFamily="34" charset="0"/>
              </a:rPr>
              <a:t>Internet Key Exchange (IKE) </a:t>
            </a:r>
          </a:p>
        </p:txBody>
      </p:sp>
      <p:sp>
        <p:nvSpPr>
          <p:cNvPr id="3" name="TextBox 2">
            <a:extLst>
              <a:ext uri="{FF2B5EF4-FFF2-40B4-BE49-F238E27FC236}">
                <a16:creationId xmlns:a16="http://schemas.microsoft.com/office/drawing/2014/main" id="{BDA5F624-0201-0AC6-9597-63FC7FC28863}"/>
              </a:ext>
            </a:extLst>
          </p:cNvPr>
          <p:cNvSpPr txBox="1"/>
          <p:nvPr/>
        </p:nvSpPr>
        <p:spPr>
          <a:xfrm>
            <a:off x="318499" y="1170961"/>
            <a:ext cx="10993348" cy="2782493"/>
          </a:xfrm>
          <a:prstGeom prst="rect">
            <a:avLst/>
          </a:prstGeom>
          <a:noFill/>
        </p:spPr>
        <p:txBody>
          <a:bodyPr wrap="square" rtlCol="0">
            <a:spAutoFit/>
          </a:bodyPr>
          <a:lstStyle/>
          <a:p>
            <a:pPr>
              <a:lnSpc>
                <a:spcPct val="150000"/>
              </a:lnSpc>
            </a:pPr>
            <a:r>
              <a:rPr lang="en-US" sz="3200" dirty="0">
                <a:latin typeface="Arial" panose="020B0604020202020204" pitchFamily="34" charset="0"/>
                <a:cs typeface="Arial" panose="020B0604020202020204" pitchFamily="34" charset="0"/>
              </a:rPr>
              <a:t>Used to set up a security association (SA)</a:t>
            </a:r>
          </a:p>
          <a:p>
            <a:pPr>
              <a:lnSpc>
                <a:spcPct val="150000"/>
              </a:lnSpc>
            </a:pPr>
            <a:r>
              <a:rPr lang="en-US" sz="3200" dirty="0">
                <a:latin typeface="Arial" panose="020B0604020202020204" pitchFamily="34" charset="0"/>
                <a:cs typeface="Arial" panose="020B0604020202020204" pitchFamily="34" charset="0"/>
              </a:rPr>
              <a:t>It is Hybrid protocol consist of:</a:t>
            </a:r>
          </a:p>
          <a:p>
            <a:pPr>
              <a:lnSpc>
                <a:spcPct val="150000"/>
              </a:lnSpc>
            </a:pPr>
            <a:r>
              <a:rPr lang="en-US" sz="2800" b="1" dirty="0">
                <a:latin typeface="Arial" panose="020B0604020202020204" pitchFamily="34" charset="0"/>
                <a:cs typeface="Arial" panose="020B0604020202020204" pitchFamily="34" charset="0"/>
              </a:rPr>
              <a:t>Oakley</a:t>
            </a:r>
          </a:p>
          <a:p>
            <a:pPr>
              <a:lnSpc>
                <a:spcPct val="150000"/>
              </a:lnSpc>
            </a:pPr>
            <a:r>
              <a:rPr lang="en-US" sz="2800" b="1" dirty="0">
                <a:latin typeface="Arial" panose="020B0604020202020204" pitchFamily="34" charset="0"/>
                <a:cs typeface="Arial" panose="020B0604020202020204" pitchFamily="34" charset="0"/>
              </a:rPr>
              <a:t>SKEME</a:t>
            </a:r>
            <a:endParaRPr lang="en-US" sz="36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899144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508F4B0-0075-22D9-DD4F-BE1C551FAD7A}"/>
              </a:ext>
            </a:extLst>
          </p:cNvPr>
          <p:cNvPicPr>
            <a:picLocks noChangeAspect="1"/>
          </p:cNvPicPr>
          <p:nvPr/>
        </p:nvPicPr>
        <p:blipFill>
          <a:blip r:embed="rId2"/>
          <a:stretch>
            <a:fillRect/>
          </a:stretch>
        </p:blipFill>
        <p:spPr>
          <a:xfrm>
            <a:off x="697253" y="743650"/>
            <a:ext cx="11148127" cy="6017031"/>
          </a:xfrm>
          <a:prstGeom prst="rect">
            <a:avLst/>
          </a:prstGeom>
        </p:spPr>
      </p:pic>
      <p:sp>
        <p:nvSpPr>
          <p:cNvPr id="6" name="TextBox 5">
            <a:extLst>
              <a:ext uri="{FF2B5EF4-FFF2-40B4-BE49-F238E27FC236}">
                <a16:creationId xmlns:a16="http://schemas.microsoft.com/office/drawing/2014/main" id="{B130BAE8-2AB3-82FB-39AF-2856A76468A1}"/>
              </a:ext>
            </a:extLst>
          </p:cNvPr>
          <p:cNvSpPr txBox="1"/>
          <p:nvPr/>
        </p:nvSpPr>
        <p:spPr>
          <a:xfrm>
            <a:off x="590070" y="97319"/>
            <a:ext cx="10993348" cy="646331"/>
          </a:xfrm>
          <a:prstGeom prst="rect">
            <a:avLst/>
          </a:prstGeom>
          <a:noFill/>
        </p:spPr>
        <p:txBody>
          <a:bodyPr wrap="square" rtlCol="0">
            <a:spAutoFit/>
          </a:bodyPr>
          <a:lstStyle/>
          <a:p>
            <a:r>
              <a:rPr lang="en-US" sz="3600" b="1" dirty="0">
                <a:solidFill>
                  <a:srgbClr val="FFC000"/>
                </a:solidFill>
                <a:latin typeface="Arial" panose="020B0604020202020204" pitchFamily="34" charset="0"/>
                <a:cs typeface="Arial" panose="020B0604020202020204" pitchFamily="34" charset="0"/>
              </a:rPr>
              <a:t>SSL </a:t>
            </a:r>
          </a:p>
        </p:txBody>
      </p:sp>
    </p:spTree>
    <p:extLst>
      <p:ext uri="{BB962C8B-B14F-4D97-AF65-F5344CB8AC3E}">
        <p14:creationId xmlns:p14="http://schemas.microsoft.com/office/powerpoint/2010/main" val="18624394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130BAE8-2AB3-82FB-39AF-2856A76468A1}"/>
              </a:ext>
            </a:extLst>
          </p:cNvPr>
          <p:cNvSpPr txBox="1"/>
          <p:nvPr/>
        </p:nvSpPr>
        <p:spPr>
          <a:xfrm>
            <a:off x="590070" y="97319"/>
            <a:ext cx="10993348" cy="646331"/>
          </a:xfrm>
          <a:prstGeom prst="rect">
            <a:avLst/>
          </a:prstGeom>
          <a:noFill/>
        </p:spPr>
        <p:txBody>
          <a:bodyPr wrap="square" rtlCol="0">
            <a:spAutoFit/>
          </a:bodyPr>
          <a:lstStyle/>
          <a:p>
            <a:r>
              <a:rPr lang="en-US" sz="3600" b="1" dirty="0">
                <a:solidFill>
                  <a:srgbClr val="FFC000"/>
                </a:solidFill>
                <a:latin typeface="Arial" panose="020B0604020202020204" pitchFamily="34" charset="0"/>
                <a:cs typeface="Arial" panose="020B0604020202020204" pitchFamily="34" charset="0"/>
              </a:rPr>
              <a:t>SSL </a:t>
            </a:r>
          </a:p>
        </p:txBody>
      </p:sp>
      <p:pic>
        <p:nvPicPr>
          <p:cNvPr id="3" name="Picture 2">
            <a:extLst>
              <a:ext uri="{FF2B5EF4-FFF2-40B4-BE49-F238E27FC236}">
                <a16:creationId xmlns:a16="http://schemas.microsoft.com/office/drawing/2014/main" id="{B1253CDB-2CFE-FB33-C4CC-E88B0260D51E}"/>
              </a:ext>
            </a:extLst>
          </p:cNvPr>
          <p:cNvPicPr>
            <a:picLocks noChangeAspect="1"/>
          </p:cNvPicPr>
          <p:nvPr/>
        </p:nvPicPr>
        <p:blipFill>
          <a:blip r:embed="rId2"/>
          <a:stretch>
            <a:fillRect/>
          </a:stretch>
        </p:blipFill>
        <p:spPr>
          <a:xfrm>
            <a:off x="590070" y="3113437"/>
            <a:ext cx="11137187" cy="2735136"/>
          </a:xfrm>
          <a:prstGeom prst="rect">
            <a:avLst/>
          </a:prstGeom>
        </p:spPr>
      </p:pic>
      <p:sp>
        <p:nvSpPr>
          <p:cNvPr id="4" name="TextBox 3">
            <a:extLst>
              <a:ext uri="{FF2B5EF4-FFF2-40B4-BE49-F238E27FC236}">
                <a16:creationId xmlns:a16="http://schemas.microsoft.com/office/drawing/2014/main" id="{25E5692F-55D0-13DA-3E51-F895BB6431F8}"/>
              </a:ext>
            </a:extLst>
          </p:cNvPr>
          <p:cNvSpPr txBox="1"/>
          <p:nvPr/>
        </p:nvSpPr>
        <p:spPr>
          <a:xfrm>
            <a:off x="599326" y="1009427"/>
            <a:ext cx="10993348" cy="1200329"/>
          </a:xfrm>
          <a:prstGeom prst="rect">
            <a:avLst/>
          </a:prstGeom>
          <a:noFill/>
        </p:spPr>
        <p:txBody>
          <a:bodyPr wrap="square" rtlCol="0">
            <a:spAutoFit/>
          </a:bodyPr>
          <a:lstStyle/>
          <a:p>
            <a:r>
              <a:rPr lang="en-US" sz="3600" dirty="0">
                <a:latin typeface="Arial" panose="020B0604020202020204" pitchFamily="34" charset="0"/>
                <a:cs typeface="Arial" panose="020B0604020202020204" pitchFamily="34" charset="0"/>
              </a:rPr>
              <a:t>In this scenario, User want to access server, but the connection is insecure </a:t>
            </a:r>
          </a:p>
        </p:txBody>
      </p:sp>
    </p:spTree>
    <p:extLst>
      <p:ext uri="{BB962C8B-B14F-4D97-AF65-F5344CB8AC3E}">
        <p14:creationId xmlns:p14="http://schemas.microsoft.com/office/powerpoint/2010/main" val="13361795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TM04033921[[fn=Damask]]</Template>
  <TotalTime>5447</TotalTime>
  <Words>548</Words>
  <Application>Microsoft Office PowerPoint</Application>
  <PresentationFormat>Widescreen</PresentationFormat>
  <Paragraphs>54</Paragraphs>
  <Slides>18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AmazonEmber</vt:lpstr>
      <vt:lpstr>AmazonEmberBold</vt:lpstr>
      <vt:lpstr>Arial</vt:lpstr>
      <vt:lpstr>Bookman Old Style</vt:lpstr>
      <vt:lpstr>Calibri</vt:lpstr>
      <vt:lpstr>Google Sans</vt:lpstr>
      <vt:lpstr>Rockwell</vt:lpstr>
      <vt:lpstr>Times New Roman</vt:lpstr>
      <vt:lpstr>Damask</vt:lpstr>
      <vt:lpstr>Cryptography and information security  It 3203  Lecture 26</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Cryptography and information security  It 3203</dc:title>
  <dc:creator>Varsha Himthani</dc:creator>
  <cp:lastModifiedBy>Varsha Himthani [MU - Jaipur]</cp:lastModifiedBy>
  <cp:revision>177</cp:revision>
  <dcterms:created xsi:type="dcterms:W3CDTF">2024-01-15T05:05:45Z</dcterms:created>
  <dcterms:modified xsi:type="dcterms:W3CDTF">2024-04-16T05:18:10Z</dcterms:modified>
</cp:coreProperties>
</file>

<file path=docProps/thumbnail.jpeg>
</file>